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88" r:id="rId2"/>
    <p:sldId id="279" r:id="rId3"/>
    <p:sldId id="289" r:id="rId4"/>
    <p:sldId id="280" r:id="rId5"/>
    <p:sldId id="281" r:id="rId6"/>
    <p:sldId id="282" r:id="rId7"/>
    <p:sldId id="257" r:id="rId8"/>
    <p:sldId id="283" r:id="rId9"/>
    <p:sldId id="284" r:id="rId10"/>
    <p:sldId id="285" r:id="rId11"/>
    <p:sldId id="286" r:id="rId12"/>
    <p:sldId id="287" r:id="rId13"/>
    <p:sldId id="273" r:id="rId14"/>
    <p:sldId id="261" r:id="rId15"/>
    <p:sldId id="262" r:id="rId16"/>
    <p:sldId id="263" r:id="rId17"/>
    <p:sldId id="274" r:id="rId18"/>
    <p:sldId id="275" r:id="rId19"/>
    <p:sldId id="276" r:id="rId20"/>
    <p:sldId id="264" r:id="rId21"/>
    <p:sldId id="277" r:id="rId22"/>
    <p:sldId id="278" r:id="rId23"/>
    <p:sldId id="266" r:id="rId24"/>
    <p:sldId id="268" r:id="rId25"/>
    <p:sldId id="269" r:id="rId26"/>
    <p:sldId id="270" r:id="rId27"/>
    <p:sldId id="271" r:id="rId28"/>
    <p:sldId id="272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588" autoAdjust="0"/>
  </p:normalViewPr>
  <p:slideViewPr>
    <p:cSldViewPr>
      <p:cViewPr varScale="1">
        <p:scale>
          <a:sx n="88" d="100"/>
          <a:sy n="88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pPr>
              <a:defRPr/>
            </a:pPr>
            <a:fld id="{7000730A-398A-49B8-A015-1FBDFB1531AB}" type="datetimeFigureOut">
              <a:rPr lang="en-US"/>
              <a:pPr>
                <a:defRPr/>
              </a:pPr>
              <a:t>4/7/2009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pPr>
              <a:defRPr/>
            </a:pPr>
            <a:fld id="{7CF5ECC9-4B5D-42CB-AA4E-A9A365405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E225-CD0E-4AE7-9EB0-89D14CF59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F195-3C44-4DFC-9F26-A52D63B1F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3D849-7A6D-4ABD-AA36-D9FCCE9C1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1348B-80ED-42BC-BFF0-994F9F883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36B6-4331-468A-9481-778818C5A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AD611-9AD5-4D8A-AD89-F2586943C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4E76-F54D-4972-BBD0-3F5E80125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76078-5ED4-410B-92C7-A10308AAD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3522-66B6-4FE2-B234-1A26766D3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27F6F-A192-4D0E-AC2A-688FCB992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DB00-ECDC-4A91-BAF9-5D16861F3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D7A6-C476-47EB-BE5A-AB6E74D91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565F-A74C-4232-BA0F-F2E5055BB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5438938-56B7-4864-A0FA-6CEAFBFE1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ceinstone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Bio&amp; 242, Human A&amp;P 2: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Unit 1/Lecture 3</a:t>
            </a:r>
          </a:p>
        </p:txBody>
      </p:sp>
      <p:pic>
        <p:nvPicPr>
          <p:cNvPr id="2051" name="Picture 2" descr="C:\Documents and Settings\GaryB\Local Settings\Temporary Internet Files\Content.IE5\O34PQ3AT\MCHM00260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362200"/>
            <a:ext cx="2087563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rial" charset="0"/>
              </a:rPr>
              <a:t>Defecation Reflex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228600" y="1219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The elimination of feces from the rectum is called </a:t>
            </a:r>
            <a:r>
              <a:rPr lang="en-US" b="1" i="1">
                <a:latin typeface="Arial" charset="0"/>
              </a:rPr>
              <a:t>defecation</a:t>
            </a:r>
            <a:r>
              <a:rPr lang="en-US">
                <a:latin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Defecation is a reflex action aided by voluntary contractions of the diaphragm and abdominal muscles. The external anal sphincter can be voluntarily controlled (except in infants) to allow or postpone defecation.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rial" charset="0"/>
              </a:rPr>
              <a:t>Defecation 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495800" y="1524000"/>
            <a:ext cx="464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Gastrocolic reflex moves feces into rectum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Stretch receptors signal sacral spinal cord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Parasympathetic nerves contract muscles of rectum &amp; relax internal anal sphincter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External sphincter is voluntarily controlled</a:t>
            </a:r>
          </a:p>
        </p:txBody>
      </p:sp>
      <p:pic>
        <p:nvPicPr>
          <p:cNvPr id="12292" name="Picture 6" descr="w0577-nc"/>
          <p:cNvPicPr>
            <a:picLocks noChangeAspect="1" noChangeArrowheads="1"/>
          </p:cNvPicPr>
          <p:nvPr/>
        </p:nvPicPr>
        <p:blipFill>
          <a:blip r:embed="rId2"/>
          <a:srcRect l="60629"/>
          <a:stretch>
            <a:fillRect/>
          </a:stretch>
        </p:blipFill>
        <p:spPr bwMode="auto">
          <a:xfrm>
            <a:off x="457200" y="1219200"/>
            <a:ext cx="3889375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rial" charset="0"/>
              </a:rPr>
              <a:t>Defecation Problems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228600" y="1219200"/>
            <a:ext cx="8610600" cy="22860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>
                <a:latin typeface="Arial" charset="0"/>
              </a:rPr>
              <a:t>Diarrhea</a:t>
            </a:r>
            <a:r>
              <a:rPr lang="en-US">
                <a:latin typeface="Arial" charset="0"/>
              </a:rPr>
              <a:t> = chyme passes too quickly through intestine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latin typeface="Arial" charset="0"/>
              </a:rPr>
              <a:t>H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0 not reabsorbed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>
                <a:latin typeface="Arial" charset="0"/>
              </a:rPr>
              <a:t>Constipation</a:t>
            </a:r>
            <a:r>
              <a:rPr lang="en-US">
                <a:latin typeface="Arial" charset="0"/>
              </a:rPr>
              <a:t>--decreased intestinal motility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latin typeface="Arial" charset="0"/>
              </a:rPr>
              <a:t>too much water is reabsorbed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latin typeface="Arial" charset="0"/>
              </a:rPr>
              <a:t>remedy = fiber, exercise and water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04800" y="3886200"/>
            <a:ext cx="8534400" cy="2538413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" charset="0"/>
              </a:rPr>
              <a:t>Clinical Concerns</a:t>
            </a:r>
          </a:p>
          <a:p>
            <a:pPr algn="ctr"/>
            <a:endParaRPr lang="en-US" sz="2800"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	Colonoscoy is the visual examination of the lining of 	the colon using an elongated, flexible, fiberoptic 	endoscope.</a:t>
            </a:r>
          </a:p>
          <a:p>
            <a:pPr algn="ctr"/>
            <a:endParaRPr lang="en-US" sz="800">
              <a:latin typeface="Arial" charset="0"/>
            </a:endParaRPr>
          </a:p>
          <a:p>
            <a:pPr>
              <a:buFontTx/>
              <a:buChar char="•"/>
            </a:pPr>
            <a:r>
              <a:rPr lang="en-US">
                <a:latin typeface="Arial" charset="0"/>
              </a:rPr>
              <a:t>	Occult blood test is to screen for colorectal cancer.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rial" charset="0"/>
              </a:rPr>
              <a:t>PANCREAS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28600" y="1219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The </a:t>
            </a:r>
            <a:r>
              <a:rPr lang="en-US" b="1" i="1">
                <a:latin typeface="Arial" charset="0"/>
              </a:rPr>
              <a:t>pancreas</a:t>
            </a:r>
            <a:r>
              <a:rPr lang="en-US">
                <a:latin typeface="Arial" charset="0"/>
              </a:rPr>
              <a:t> is divided into a </a:t>
            </a:r>
            <a:r>
              <a:rPr lang="en-US" b="1" i="1">
                <a:latin typeface="Arial" charset="0"/>
              </a:rPr>
              <a:t>head</a:t>
            </a:r>
            <a:r>
              <a:rPr lang="en-US">
                <a:latin typeface="Arial" charset="0"/>
              </a:rPr>
              <a:t>, </a:t>
            </a:r>
            <a:r>
              <a:rPr lang="en-US" b="1" i="1">
                <a:latin typeface="Arial" charset="0"/>
              </a:rPr>
              <a:t>body</a:t>
            </a:r>
            <a:r>
              <a:rPr lang="en-US">
                <a:latin typeface="Arial" charset="0"/>
              </a:rPr>
              <a:t>, and </a:t>
            </a:r>
            <a:r>
              <a:rPr lang="en-US" b="1" i="1">
                <a:latin typeface="Arial" charset="0"/>
              </a:rPr>
              <a:t>tail</a:t>
            </a:r>
            <a:r>
              <a:rPr lang="en-US">
                <a:latin typeface="Arial" charset="0"/>
              </a:rPr>
              <a:t> and is connected to the duodenum via the pancreatic duct (duct of Wirsung) and accessory duct (duct of Santorini).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>
                <a:latin typeface="Arial" charset="0"/>
              </a:rPr>
              <a:t>Pancreatic islets</a:t>
            </a:r>
            <a:r>
              <a:rPr lang="en-US">
                <a:latin typeface="Arial" charset="0"/>
              </a:rPr>
              <a:t> (</a:t>
            </a:r>
            <a:r>
              <a:rPr lang="en-US" i="1">
                <a:latin typeface="Arial" charset="0"/>
              </a:rPr>
              <a:t>islets of Langerhans</a:t>
            </a:r>
            <a:r>
              <a:rPr lang="en-US">
                <a:latin typeface="Arial" charset="0"/>
              </a:rPr>
              <a:t>) secrete hormones and </a:t>
            </a:r>
            <a:r>
              <a:rPr lang="en-US" b="1" i="1">
                <a:latin typeface="Arial" charset="0"/>
              </a:rPr>
              <a:t>acini</a:t>
            </a:r>
            <a:r>
              <a:rPr lang="en-US">
                <a:latin typeface="Arial" charset="0"/>
              </a:rPr>
              <a:t> secrete a mixture of fluid and digestive enzymes called pancreatic juice.</a:t>
            </a:r>
          </a:p>
        </p:txBody>
      </p:sp>
      <p:pic>
        <p:nvPicPr>
          <p:cNvPr id="14340" name="Picture 5" descr="http://www.vivo.colostate.edu/hbooks/pathphys/digestion/pancreas/pancreas_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657600"/>
            <a:ext cx="5143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Accessory organs of the GI Tract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3505200" cy="41148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i="1" smtClean="0"/>
              <a:t>Pancreas:</a:t>
            </a:r>
          </a:p>
          <a:p>
            <a:pPr eaLnBrk="1" hangingPunct="1">
              <a:buFontTx/>
              <a:buNone/>
            </a:pPr>
            <a:r>
              <a:rPr lang="en-US" sz="2400" smtClean="0"/>
              <a:t>Produces 1.2L to 1.5L of pancreatic juices daily.</a:t>
            </a:r>
          </a:p>
          <a:p>
            <a:pPr eaLnBrk="1" hangingPunct="1">
              <a:buFontTx/>
              <a:buNone/>
            </a:pPr>
            <a:r>
              <a:rPr lang="en-US" sz="2400" smtClean="0"/>
              <a:t>Pancreatic juice consists of a bicarbonate solution containing salts and digestive enzymes.</a:t>
            </a:r>
          </a:p>
          <a:p>
            <a:pPr eaLnBrk="1" hangingPunct="1">
              <a:buFontTx/>
              <a:buNone/>
            </a:pPr>
            <a:r>
              <a:rPr lang="en-US" sz="2400" smtClean="0"/>
              <a:t>Bicarbonate helps buffer acidic chyme from the stomach </a:t>
            </a:r>
          </a:p>
        </p:txBody>
      </p:sp>
      <p:pic>
        <p:nvPicPr>
          <p:cNvPr id="15364" name="Picture 6" descr="17768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1676400"/>
            <a:ext cx="4953000" cy="3609975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Arial" charset="0"/>
              </a:rPr>
              <a:t>Histology of the Pancreas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3886200" cy="46482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n-US" sz="2400" b="1" i="1" smtClean="0">
                <a:latin typeface="Arial" charset="0"/>
              </a:rPr>
              <a:t>Acinar cells:</a:t>
            </a:r>
            <a:r>
              <a:rPr lang="en-US" sz="2400" smtClean="0">
                <a:latin typeface="Arial" charset="0"/>
              </a:rPr>
              <a:t>  Secrete pancreatic juice, a mixture of bicarbonate fluid and digestive enzymes.</a:t>
            </a:r>
          </a:p>
          <a:p>
            <a:pPr eaLnBrk="1" hangingPunct="1"/>
            <a:r>
              <a:rPr lang="en-US" sz="2400" b="1" i="1" smtClean="0">
                <a:latin typeface="Arial" charset="0"/>
              </a:rPr>
              <a:t>Islet of Langerhans: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Arial" charset="0"/>
              </a:rPr>
              <a:t>	Alpha cells- glucagon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Arial" charset="0"/>
              </a:rPr>
              <a:t>	Beta cells- insulin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Arial" charset="0"/>
              </a:rPr>
              <a:t>	Delta cells- somatostatin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Arial" charset="0"/>
              </a:rPr>
              <a:t>	F-cells- pancreatic polypeptide</a:t>
            </a:r>
          </a:p>
        </p:txBody>
      </p:sp>
      <p:pic>
        <p:nvPicPr>
          <p:cNvPr id="16388" name="Picture 6" descr="pancrea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555750"/>
            <a:ext cx="4876800" cy="4540250"/>
          </a:xfrm>
          <a:noFill/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461125" y="2452688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Acini</a:t>
            </a:r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 rot="10800000">
            <a:off x="7391400" y="4724400"/>
            <a:ext cx="9207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5943600" y="5029200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Islet of Langerhans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Neural and Hormonal Control of the Pancreas</a:t>
            </a:r>
          </a:p>
        </p:txBody>
      </p:sp>
      <p:pic>
        <p:nvPicPr>
          <p:cNvPr id="17411" name="Picture 5" descr="177688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1524000"/>
            <a:ext cx="4800600" cy="5334000"/>
          </a:xfrm>
          <a:noFill/>
        </p:spPr>
      </p:pic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228600" y="1752600"/>
            <a:ext cx="3810000" cy="452431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Secretin:</a:t>
            </a:r>
          </a:p>
          <a:p>
            <a:pPr lvl="1"/>
            <a:r>
              <a:rPr lang="en-US"/>
              <a:t>acidity in intestine causes increased sodium bicarbonate release</a:t>
            </a:r>
          </a:p>
          <a:p>
            <a:r>
              <a:rPr lang="en-US" b="1" i="1"/>
              <a:t>GIP:</a:t>
            </a:r>
          </a:p>
          <a:p>
            <a:pPr lvl="1"/>
            <a:r>
              <a:rPr lang="en-US"/>
              <a:t>fatty acids &amp; sugar causes increased insulin release</a:t>
            </a:r>
          </a:p>
          <a:p>
            <a:r>
              <a:rPr lang="en-US" b="1" i="1"/>
              <a:t>CCK:</a:t>
            </a:r>
          </a:p>
          <a:p>
            <a:pPr lvl="1"/>
            <a:r>
              <a:rPr lang="en-US"/>
              <a:t>fats and proteins cause increased digestive enzyme release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rial" charset="0"/>
              </a:rPr>
              <a:t>LIVER AND GALLBLADDER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28600" y="1219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The </a:t>
            </a:r>
            <a:r>
              <a:rPr lang="en-US" b="1" i="1">
                <a:latin typeface="Arial" charset="0"/>
              </a:rPr>
              <a:t>liver</a:t>
            </a:r>
            <a:r>
              <a:rPr lang="en-US">
                <a:latin typeface="Arial" charset="0"/>
              </a:rPr>
              <a:t> is the heaviest gland in the body and the second largest organ in the body after the skin.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Anatomy of the Liver and Gallbladder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The </a:t>
            </a:r>
            <a:r>
              <a:rPr lang="en-US" b="1" i="1">
                <a:latin typeface="Arial" charset="0"/>
              </a:rPr>
              <a:t>liver</a:t>
            </a:r>
            <a:r>
              <a:rPr lang="en-US" i="1">
                <a:latin typeface="Arial" charset="0"/>
              </a:rPr>
              <a:t> </a:t>
            </a:r>
            <a:r>
              <a:rPr lang="en-US">
                <a:latin typeface="Arial" charset="0"/>
              </a:rPr>
              <a:t>is divisible into left and right lobes, separated by the falciform ligament. Associated with the right lobe are the caudate and quadrate lobes.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The </a:t>
            </a:r>
            <a:r>
              <a:rPr lang="en-US" b="1" i="1">
                <a:latin typeface="Arial" charset="0"/>
              </a:rPr>
              <a:t>gallbladder</a:t>
            </a:r>
            <a:r>
              <a:rPr lang="en-US" b="1">
                <a:latin typeface="Arial" charset="0"/>
              </a:rPr>
              <a:t> </a:t>
            </a:r>
            <a:r>
              <a:rPr lang="en-US">
                <a:latin typeface="Arial" charset="0"/>
              </a:rPr>
              <a:t>is a sac located in a depression on the posterior surface of the liver.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rial" charset="0"/>
              </a:rPr>
              <a:t>Histology of the Liver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28600" y="1219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The lobes of the liver are made up of </a:t>
            </a:r>
            <a:r>
              <a:rPr lang="en-US" b="1" i="1">
                <a:latin typeface="Arial" charset="0"/>
              </a:rPr>
              <a:t>lobules</a:t>
            </a:r>
            <a:r>
              <a:rPr lang="en-US">
                <a:latin typeface="Arial" charset="0"/>
              </a:rPr>
              <a:t> that contain </a:t>
            </a:r>
            <a:r>
              <a:rPr lang="en-US" i="1">
                <a:latin typeface="Arial" charset="0"/>
              </a:rPr>
              <a:t>hepatic cells</a:t>
            </a:r>
            <a:r>
              <a:rPr lang="en-US">
                <a:latin typeface="Arial" charset="0"/>
              </a:rPr>
              <a:t> (</a:t>
            </a:r>
            <a:r>
              <a:rPr lang="en-US" i="1">
                <a:latin typeface="Arial" charset="0"/>
              </a:rPr>
              <a:t>liver cells</a:t>
            </a:r>
            <a:r>
              <a:rPr lang="en-US">
                <a:latin typeface="Arial" charset="0"/>
              </a:rPr>
              <a:t> or </a:t>
            </a:r>
            <a:r>
              <a:rPr lang="en-US" b="1" i="1">
                <a:latin typeface="Arial" charset="0"/>
              </a:rPr>
              <a:t>hepatocytes</a:t>
            </a:r>
            <a:r>
              <a:rPr lang="en-US">
                <a:latin typeface="Arial" charset="0"/>
              </a:rPr>
              <a:t>), </a:t>
            </a:r>
            <a:r>
              <a:rPr lang="en-US" b="1" i="1">
                <a:latin typeface="Arial" charset="0"/>
              </a:rPr>
              <a:t>sinusoids</a:t>
            </a:r>
            <a:r>
              <a:rPr lang="en-US">
                <a:latin typeface="Arial" charset="0"/>
              </a:rPr>
              <a:t>, </a:t>
            </a:r>
            <a:r>
              <a:rPr lang="en-US" b="1" i="1">
                <a:latin typeface="Arial" charset="0"/>
              </a:rPr>
              <a:t>stellate reticuloendothelial</a:t>
            </a:r>
            <a:r>
              <a:rPr lang="en-US">
                <a:latin typeface="Arial" charset="0"/>
              </a:rPr>
              <a:t> (</a:t>
            </a:r>
            <a:r>
              <a:rPr lang="en-US" i="1">
                <a:latin typeface="Arial" charset="0"/>
              </a:rPr>
              <a:t>Kupffer’s</a:t>
            </a:r>
            <a:r>
              <a:rPr lang="en-US">
                <a:latin typeface="Arial" charset="0"/>
              </a:rPr>
              <a:t>) </a:t>
            </a:r>
            <a:r>
              <a:rPr lang="en-US" i="1">
                <a:latin typeface="Arial" charset="0"/>
              </a:rPr>
              <a:t>cells</a:t>
            </a:r>
            <a:r>
              <a:rPr lang="en-US">
                <a:latin typeface="Arial" charset="0"/>
              </a:rPr>
              <a:t>, and a </a:t>
            </a:r>
            <a:r>
              <a:rPr lang="en-US" b="1" i="1">
                <a:latin typeface="Arial" charset="0"/>
              </a:rPr>
              <a:t>central vein</a:t>
            </a:r>
            <a:r>
              <a:rPr lang="en-US">
                <a:latin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>
                <a:latin typeface="Arial" charset="0"/>
              </a:rPr>
              <a:t>Bile </a:t>
            </a:r>
            <a:r>
              <a:rPr lang="en-US">
                <a:latin typeface="Arial" charset="0"/>
              </a:rPr>
              <a:t>is secreted by hepatocytes.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>
                <a:latin typeface="Arial" charset="0"/>
              </a:rPr>
              <a:t>Bile</a:t>
            </a:r>
            <a:r>
              <a:rPr lang="en-US">
                <a:latin typeface="Arial" charset="0"/>
              </a:rPr>
              <a:t> passes into </a:t>
            </a:r>
            <a:r>
              <a:rPr lang="en-US" b="1" i="1">
                <a:latin typeface="Arial" charset="0"/>
              </a:rPr>
              <a:t>bile canaliculi</a:t>
            </a:r>
            <a:r>
              <a:rPr lang="en-US">
                <a:latin typeface="Arial" charset="0"/>
              </a:rPr>
              <a:t> to bile ducts to the right and left </a:t>
            </a:r>
            <a:r>
              <a:rPr lang="en-US" b="1" i="1">
                <a:latin typeface="Arial" charset="0"/>
              </a:rPr>
              <a:t>hepatic ducts</a:t>
            </a:r>
            <a:r>
              <a:rPr lang="en-US">
                <a:latin typeface="Arial" charset="0"/>
              </a:rPr>
              <a:t> which unite to form the common hepatic duct.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>
                <a:latin typeface="Arial" charset="0"/>
              </a:rPr>
              <a:t>Common hepatic duct</a:t>
            </a:r>
            <a:r>
              <a:rPr lang="en-US">
                <a:latin typeface="Arial" charset="0"/>
              </a:rPr>
              <a:t> joins the </a:t>
            </a:r>
            <a:r>
              <a:rPr lang="en-US" b="1" i="1">
                <a:latin typeface="Arial" charset="0"/>
              </a:rPr>
              <a:t>cystic duct</a:t>
            </a:r>
            <a:r>
              <a:rPr lang="en-US">
                <a:latin typeface="Arial" charset="0"/>
              </a:rPr>
              <a:t> to form the </a:t>
            </a:r>
            <a:r>
              <a:rPr lang="en-US" b="1" i="1">
                <a:latin typeface="Arial" charset="0"/>
              </a:rPr>
              <a:t>common bile duct</a:t>
            </a:r>
            <a:r>
              <a:rPr lang="en-US">
                <a:latin typeface="Arial" charset="0"/>
              </a:rPr>
              <a:t> which enters the </a:t>
            </a:r>
            <a:r>
              <a:rPr lang="en-US" b="1" i="1">
                <a:latin typeface="Arial" charset="0"/>
              </a:rPr>
              <a:t>hepatopancreatic ampulla.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84188" y="152400"/>
            <a:ext cx="3490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latin typeface="Arial" charset="0"/>
              </a:rPr>
              <a:t>Pathway of Bile Secretion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609600" y="44958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Bile capillaries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Hepatic ducts connect to form common hepatic duct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Cystic duct from gallbladder &amp; common hepatic duct join to form common bile duct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Common bile duct &amp; pancreatic duct empty into duodenum</a:t>
            </a:r>
          </a:p>
        </p:txBody>
      </p:sp>
      <p:pic>
        <p:nvPicPr>
          <p:cNvPr id="20484" name="Picture 6" descr="177692"/>
          <p:cNvPicPr>
            <a:picLocks noChangeAspect="1" noChangeArrowheads="1"/>
          </p:cNvPicPr>
          <p:nvPr/>
        </p:nvPicPr>
        <p:blipFill>
          <a:blip r:embed="rId2"/>
          <a:srcRect b="6400"/>
          <a:stretch>
            <a:fillRect/>
          </a:stretch>
        </p:blipFill>
        <p:spPr bwMode="auto">
          <a:xfrm>
            <a:off x="0" y="1206500"/>
            <a:ext cx="52578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w0570c-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8438" y="0"/>
            <a:ext cx="38655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latin typeface="Arial" charset="0"/>
              </a:rPr>
              <a:t>Anatomy of the Large Intestine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28600" y="1219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The </a:t>
            </a:r>
            <a:r>
              <a:rPr lang="en-US" sz="2000" b="1" i="1">
                <a:latin typeface="Arial" charset="0"/>
              </a:rPr>
              <a:t>large intestine</a:t>
            </a:r>
            <a:r>
              <a:rPr lang="en-US" sz="2000">
                <a:latin typeface="Arial" charset="0"/>
              </a:rPr>
              <a:t> (</a:t>
            </a:r>
            <a:r>
              <a:rPr lang="en-US" sz="2000" i="1">
                <a:latin typeface="Arial" charset="0"/>
              </a:rPr>
              <a:t>colon</a:t>
            </a:r>
            <a:r>
              <a:rPr lang="en-US" sz="2000">
                <a:latin typeface="Arial" charset="0"/>
              </a:rPr>
              <a:t>) extends from the ileocecal sphincter to the anus.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Its subdivisions include the </a:t>
            </a:r>
            <a:r>
              <a:rPr lang="en-US" sz="2000" b="1" i="1">
                <a:latin typeface="Arial" charset="0"/>
              </a:rPr>
              <a:t>cecum, colon, rectum</a:t>
            </a:r>
            <a:r>
              <a:rPr lang="en-US" sz="2000">
                <a:latin typeface="Arial" charset="0"/>
              </a:rPr>
              <a:t>, and </a:t>
            </a:r>
            <a:r>
              <a:rPr lang="en-US" sz="2000" b="1" i="1">
                <a:latin typeface="Arial" charset="0"/>
              </a:rPr>
              <a:t>anal canal</a:t>
            </a:r>
            <a:r>
              <a:rPr lang="en-US" sz="2000">
                <a:latin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Hanging inferior to the cecum is the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i="1">
                <a:latin typeface="Arial" charset="0"/>
              </a:rPr>
              <a:t>appendix</a:t>
            </a:r>
            <a:r>
              <a:rPr lang="en-US" sz="2000">
                <a:latin typeface="Arial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" charset="0"/>
              </a:rPr>
              <a:t>Inflammation of the appendix is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>
                <a:latin typeface="Arial" charset="0"/>
              </a:rPr>
              <a:t>called </a:t>
            </a:r>
            <a:r>
              <a:rPr lang="en-US" sz="2000" i="1">
                <a:latin typeface="Arial" charset="0"/>
              </a:rPr>
              <a:t>appendicitis</a:t>
            </a:r>
            <a:r>
              <a:rPr lang="en-US" sz="2000">
                <a:latin typeface="Arial" charset="0"/>
              </a:rPr>
              <a:t>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" charset="0"/>
              </a:rPr>
              <a:t>A ruptured appendix can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>
                <a:latin typeface="Arial" charset="0"/>
              </a:rPr>
              <a:t>result in gangrene or peritonitis,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>
                <a:latin typeface="Arial" charset="0"/>
              </a:rPr>
              <a:t>which can be life-threatening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>
                <a:latin typeface="Arial" charset="0"/>
              </a:rPr>
              <a:t>conditions.</a:t>
            </a:r>
          </a:p>
        </p:txBody>
      </p:sp>
      <p:pic>
        <p:nvPicPr>
          <p:cNvPr id="3076" name="Picture 6" descr="http://members.tripod.com/~RobsStation/Ostomy/Intestin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Accessory organs of the GI Tract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4267200"/>
          </a:xfrm>
          <a:ln>
            <a:solidFill>
              <a:srgbClr val="FFFF99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latin typeface="Arial" charset="0"/>
              </a:rPr>
              <a:t>Liver: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latin typeface="Arial" charset="0"/>
              </a:rPr>
              <a:t>Produces .8L to 1.0L  of bile per 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yellow-green in color &amp; pH 7.6 to 8.6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water &amp; cholesterol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bile salts = Na &amp; K salts of bile acids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bile pigments (bilirubin) from hemoglobin molecule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</a:rPr>
              <a:t>globin = a reuseable protein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</a:rPr>
              <a:t>heme = broken down into iron and bilirubin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>
              <a:latin typeface="Arial" charset="0"/>
            </a:endParaRPr>
          </a:p>
        </p:txBody>
      </p:sp>
      <p:pic>
        <p:nvPicPr>
          <p:cNvPr id="21508" name="Picture 8" descr="w0571-n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22240" r="51965" b="50888"/>
          <a:stretch>
            <a:fillRect/>
          </a:stretch>
        </p:blipFill>
        <p:spPr>
          <a:xfrm>
            <a:off x="4648200" y="1981200"/>
            <a:ext cx="4343400" cy="36576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Arial" charset="0"/>
              </a:rPr>
              <a:t>Bile - Overview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Hepatic cells (hepatocytes) produce </a:t>
            </a:r>
            <a:r>
              <a:rPr lang="en-US" i="1">
                <a:latin typeface="Arial" charset="0"/>
              </a:rPr>
              <a:t>bile</a:t>
            </a:r>
            <a:r>
              <a:rPr lang="en-US">
                <a:latin typeface="Arial" charset="0"/>
              </a:rPr>
              <a:t> that is transported by a duct system to the gallbladder for concentration and temporary storage.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Bile is partially an excretory product (containing components of worn-out red blood cells) and partially a digestive secretion.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Bile’s contribution to digestion is the emulsification of triglycerides.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The fusion of individual crystals of cholesterol is the beginning of 95% of all </a:t>
            </a:r>
            <a:r>
              <a:rPr lang="en-US" i="1">
                <a:latin typeface="Arial" charset="0"/>
              </a:rPr>
              <a:t>gallstones</a:t>
            </a:r>
            <a:r>
              <a:rPr lang="en-US">
                <a:latin typeface="Arial" charset="0"/>
              </a:rPr>
              <a:t>. Gallstones can cause obstruction to the outflow of bile in any portion of the duct system. Treatment of gallstones consists of using gallstone-dissolving drugs, lithotripsy, or surgery.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Arial" charset="0"/>
              </a:rPr>
              <a:t>Bile - Overview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" y="11430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The liver also functions in carbohydrate, lipid, and protein metabolism; removal of drugs and hormones from the blood; excretion of bilirubin; synthesis of bile salts; storage of vitamins and minerals; phagocytosis; and activation of vitamin 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 In a liver biopsy a sample of living liver tissue is removed to diagnose a number of disorders.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858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Major Functions of the liver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4800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b="1" i="1" smtClean="0">
                <a:latin typeface="Arial" charset="0"/>
              </a:rPr>
              <a:t>Carbohydrate metabolism</a:t>
            </a:r>
            <a:r>
              <a:rPr lang="en-US" sz="2400" smtClean="0">
                <a:latin typeface="Arial" charset="0"/>
              </a:rPr>
              <a:t>: maintains blood sugar levels.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>
                <a:latin typeface="Arial" charset="0"/>
              </a:rPr>
              <a:t>	a.  Low Sugars levels: (control- glucagon)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>
                <a:latin typeface="Arial" charset="0"/>
              </a:rPr>
              <a:t>		</a:t>
            </a:r>
            <a:r>
              <a:rPr lang="en-US" sz="2400" b="1" i="1" smtClean="0">
                <a:latin typeface="Arial" charset="0"/>
              </a:rPr>
              <a:t>glycogenolysis</a:t>
            </a:r>
            <a:r>
              <a:rPr lang="en-US" sz="2400" smtClean="0">
                <a:latin typeface="Arial" charset="0"/>
              </a:rPr>
              <a:t>  glycogen &gt; glucose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>
                <a:latin typeface="Arial" charset="0"/>
              </a:rPr>
              <a:t>	b. High sugars levels: (control- insulin)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>
                <a:latin typeface="Arial" charset="0"/>
              </a:rPr>
              <a:t>		</a:t>
            </a:r>
            <a:r>
              <a:rPr lang="en-US" sz="2400" b="1" i="1" smtClean="0">
                <a:latin typeface="Arial" charset="0"/>
              </a:rPr>
              <a:t>glycogenesis </a:t>
            </a:r>
            <a:r>
              <a:rPr lang="en-US" sz="2400" smtClean="0">
                <a:latin typeface="Arial" charset="0"/>
              </a:rPr>
              <a:t> glucose &gt; glycogen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400" b="1" i="1" smtClean="0">
                <a:latin typeface="Arial" charset="0"/>
              </a:rPr>
              <a:t>Lipid metabolism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>
                <a:latin typeface="Arial" charset="0"/>
              </a:rPr>
              <a:t>	a.  Produce fats: </a:t>
            </a:r>
            <a:r>
              <a:rPr lang="en-US" sz="2400" b="1" i="1" smtClean="0">
                <a:latin typeface="Arial" charset="0"/>
              </a:rPr>
              <a:t>lipogenesis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>
                <a:latin typeface="Arial" charset="0"/>
              </a:rPr>
              <a:t>	b.  Break down fats: </a:t>
            </a:r>
            <a:r>
              <a:rPr lang="en-US" sz="2400" b="1" i="1" smtClean="0">
                <a:latin typeface="Arial" charset="0"/>
              </a:rPr>
              <a:t>lipolysis</a:t>
            </a:r>
            <a:r>
              <a:rPr lang="en-US" sz="2400" smtClean="0">
                <a:latin typeface="Arial" charset="0"/>
              </a:rPr>
              <a:t>, </a:t>
            </a:r>
            <a:r>
              <a:rPr lang="en-US" sz="2400" b="1" i="1" smtClean="0">
                <a:latin typeface="Arial" charset="0"/>
              </a:rPr>
              <a:t>beta oxidation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>
                <a:latin typeface="Arial" charset="0"/>
              </a:rPr>
              <a:t>	c.  Synthesize cholesterol</a:t>
            </a:r>
          </a:p>
          <a:p>
            <a:pPr marL="609600" indent="-609600" eaLnBrk="1" hangingPunct="1">
              <a:buFontTx/>
              <a:buNone/>
            </a:pPr>
            <a:r>
              <a:rPr lang="en-US" sz="2400" smtClean="0">
                <a:latin typeface="Arial" charset="0"/>
              </a:rPr>
              <a:t>	d.  Stores triglycerides</a:t>
            </a:r>
          </a:p>
          <a:p>
            <a:pPr marL="609600" indent="-609600" eaLnBrk="1" hangingPunct="1">
              <a:buFontTx/>
              <a:buNone/>
            </a:pPr>
            <a:endParaRPr lang="en-US" sz="24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858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Major Functions of the Liver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800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sz="2400" b="1" i="1" smtClean="0">
                <a:latin typeface="Arial" charset="0"/>
              </a:rPr>
              <a:t>Protein metabolism</a:t>
            </a:r>
            <a:r>
              <a:rPr lang="en-US" sz="2400" smtClean="0">
                <a:latin typeface="Arial" charset="0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Arial" charset="0"/>
              </a:rPr>
              <a:t>	a.  Synthesize most plasma proteins such as clotting proteins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Arial" charset="0"/>
              </a:rPr>
              <a:t>	b.  </a:t>
            </a:r>
            <a:r>
              <a:rPr lang="en-US" sz="2400" b="1" i="1" smtClean="0">
                <a:latin typeface="Arial" charset="0"/>
              </a:rPr>
              <a:t>Deaminate </a:t>
            </a:r>
            <a:r>
              <a:rPr lang="en-US" sz="2400" smtClean="0">
                <a:latin typeface="Arial" charset="0"/>
              </a:rPr>
              <a:t>amino acid:  remove NH2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2400" smtClean="0">
                <a:latin typeface="Arial" charset="0"/>
              </a:rPr>
              <a:t>Processes drugs, hormones, and alcohol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2400" smtClean="0">
                <a:latin typeface="Arial" charset="0"/>
              </a:rPr>
              <a:t>Excretes </a:t>
            </a:r>
            <a:r>
              <a:rPr lang="en-US" sz="2400" b="1" i="1" smtClean="0">
                <a:latin typeface="Arial" charset="0"/>
              </a:rPr>
              <a:t>bilirubin</a:t>
            </a:r>
            <a:r>
              <a:rPr lang="en-US" sz="2400" smtClean="0">
                <a:latin typeface="Arial" charset="0"/>
              </a:rPr>
              <a:t> (derived from the heme unit of recycled red blood cells)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2400" b="1" i="1" smtClean="0">
                <a:latin typeface="Arial" charset="0"/>
              </a:rPr>
              <a:t>Storage of Vitamins</a:t>
            </a:r>
            <a:r>
              <a:rPr lang="en-US" sz="2400" smtClean="0">
                <a:latin typeface="Arial" charset="0"/>
              </a:rPr>
              <a:t> (A, B12, D, E, and K) and iron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2400" b="1" i="1" smtClean="0">
                <a:latin typeface="Arial" charset="0"/>
              </a:rPr>
              <a:t>Phagocytosis</a:t>
            </a:r>
            <a:r>
              <a:rPr lang="en-US" sz="2400" smtClean="0">
                <a:latin typeface="Arial" charset="0"/>
              </a:rPr>
              <a:t> of aged red and white blood cells and some bacteria by Kupffer’s (reticuloendothelial) cells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2400" b="1" i="1" smtClean="0">
                <a:latin typeface="Arial" charset="0"/>
              </a:rPr>
              <a:t>Activation</a:t>
            </a:r>
            <a:r>
              <a:rPr lang="en-US" sz="2400" smtClean="0">
                <a:latin typeface="Arial" charset="0"/>
              </a:rPr>
              <a:t> of Vitamin 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2400" b="1" smtClean="0">
                <a:latin typeface="Arial" charset="0"/>
              </a:rPr>
              <a:t>Stores</a:t>
            </a:r>
            <a:r>
              <a:rPr lang="en-US" sz="2400" smtClean="0">
                <a:latin typeface="Arial" charset="0"/>
              </a:rPr>
              <a:t> iron and copper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endParaRPr lang="en-US" sz="24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Lobule: The Functional Unit </a:t>
            </a:r>
            <a:br>
              <a:rPr lang="en-US" sz="4000" b="1" smtClean="0">
                <a:solidFill>
                  <a:schemeClr val="tx1"/>
                </a:solidFill>
                <a:latin typeface="Arial" charset="0"/>
              </a:rPr>
            </a:br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of the Liver</a:t>
            </a:r>
          </a:p>
        </p:txBody>
      </p:sp>
      <p:sp>
        <p:nvSpPr>
          <p:cNvPr id="26627" name="Rectangle 3"/>
          <p:cNvSpPr>
            <a:spLocks noGrp="1" noChangeArrowheads="1" noTextEdit="1"/>
          </p:cNvSpPr>
          <p:nvPr>
            <p:ph type="dgm" idx="1"/>
          </p:nvPr>
        </p:nvSpPr>
        <p:spPr>
          <a:xfrm>
            <a:off x="685800" y="1600200"/>
            <a:ext cx="7772400" cy="4495800"/>
          </a:xfrm>
        </p:spPr>
      </p:sp>
      <p:pic>
        <p:nvPicPr>
          <p:cNvPr id="26628" name="Picture 4" descr="1776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Hepatic Blood and 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Lobular Structure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27652" name="Picture 6" descr="17769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828800"/>
            <a:ext cx="3810000" cy="4724400"/>
          </a:xfrm>
          <a:noFill/>
        </p:spPr>
      </p:pic>
      <p:pic>
        <p:nvPicPr>
          <p:cNvPr id="27653" name="Picture 7" descr="1776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426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Histology of a lobule demonstrating the central vein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 </a:t>
            </a:r>
          </a:p>
        </p:txBody>
      </p:sp>
      <p:pic>
        <p:nvPicPr>
          <p:cNvPr id="28676" name="Picture 5" descr="17769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99063" y="1981200"/>
            <a:ext cx="3944937" cy="4495800"/>
          </a:xfrm>
          <a:noFill/>
        </p:spPr>
      </p:pic>
      <p:pic>
        <p:nvPicPr>
          <p:cNvPr id="28677" name="Picture 9" descr="liv11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5257800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Histology of a lobule demonstrating the hepatic triad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 </a:t>
            </a:r>
          </a:p>
        </p:txBody>
      </p:sp>
      <p:pic>
        <p:nvPicPr>
          <p:cNvPr id="29700" name="Picture 4" descr="17769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981200"/>
            <a:ext cx="4067175" cy="4648200"/>
          </a:xfrm>
          <a:noFill/>
        </p:spPr>
      </p:pic>
      <p:pic>
        <p:nvPicPr>
          <p:cNvPr id="29701" name="Picture 9" descr="liv40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51816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9.biostr.washington.edu/hubio511/RadAbdo/fnc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3243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Colon Hydro Therapy in Santa Barbar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28600"/>
            <a:ext cx="480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248400" y="762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Arial" charset="0"/>
              </a:rPr>
              <a:t>Anatomy of Large Intestine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762000" y="3505200"/>
            <a:ext cx="754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Arial" charset="0"/>
              </a:rPr>
              <a:t>5 feet long by 2½ inches in diameter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Arial" charset="0"/>
              </a:rPr>
              <a:t>Ascending &amp; descending colon are retroperitoneal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Arial" charset="0"/>
              </a:rPr>
              <a:t>Rectum = last 8 inches of GI tract anterior to the sacrum &amp; coccyx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Arial" charset="0"/>
              </a:rPr>
              <a:t>Anal canal = last 1 inch of GI tract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>
                <a:latin typeface="Arial" charset="0"/>
              </a:rPr>
              <a:t>internal sphincter----smooth muscle &amp; involuntary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>
                <a:latin typeface="Arial" charset="0"/>
              </a:rPr>
              <a:t>external sphincter----skeletal muscle &amp; voluntary control</a:t>
            </a:r>
          </a:p>
        </p:txBody>
      </p:sp>
      <p:pic>
        <p:nvPicPr>
          <p:cNvPr id="5124" name="Picture 6" descr="w0577-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24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latin typeface="Arial" charset="0"/>
              </a:rPr>
              <a:t>Mechanical Digestion in Large Intestine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Mechanical movements of the large intestine include </a:t>
            </a:r>
            <a:r>
              <a:rPr lang="en-US" b="1" i="1">
                <a:latin typeface="Arial" charset="0"/>
              </a:rPr>
              <a:t>haustral churning, peristalsis, and mass peristalsis</a:t>
            </a:r>
            <a:r>
              <a:rPr lang="en-US">
                <a:latin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Peristaltic waves (3 to 12 contractions/minute)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i="1">
                <a:latin typeface="Arial" charset="0"/>
              </a:rPr>
              <a:t>haustral churning-</a:t>
            </a:r>
            <a:r>
              <a:rPr lang="en-US">
                <a:latin typeface="Arial" charset="0"/>
              </a:rPr>
              <a:t>---relaxed pouches are filled from below by muscular contractions (elevator)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i="1">
                <a:latin typeface="Arial" charset="0"/>
              </a:rPr>
              <a:t>gastroilial reflex</a:t>
            </a:r>
            <a:r>
              <a:rPr lang="en-US">
                <a:latin typeface="Arial" charset="0"/>
              </a:rPr>
              <a:t> = when stomach is full, gastrin hormone relaxes ileocecal sphincter so small intestine will empty and make room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i="1">
                <a:latin typeface="Arial" charset="0"/>
              </a:rPr>
              <a:t>gastrocolic reflex</a:t>
            </a:r>
            <a:r>
              <a:rPr lang="en-US">
                <a:latin typeface="Arial" charset="0"/>
              </a:rPr>
              <a:t> = when stomach fills, a strong peristaltic wave moves contents of transverse colon into rectum by </a:t>
            </a:r>
            <a:r>
              <a:rPr lang="en-US" sz="2800" b="1" i="1"/>
              <a:t>Mass peristalsis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rial" charset="0"/>
              </a:rPr>
              <a:t>Chemical Digestion in Large Intestine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533400" y="1828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No enzymes are secreted only mucous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Bacteria ferment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latin typeface="Arial" charset="0"/>
              </a:rPr>
              <a:t> undigested carbohydrates into carbon dioxide &amp; methane gas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latin typeface="Arial" charset="0"/>
              </a:rPr>
              <a:t>undigested proteins into simpler substances (indoles)----odor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latin typeface="Arial" charset="0"/>
              </a:rPr>
              <a:t>turn bilirubin into simpler substances that produce color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Bacteria produce vitamin K and B in colon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Converts chyme into feces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Functions of the Large intestinal Mucosa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114800" cy="3581400"/>
          </a:xfrm>
          <a:ln>
            <a:solidFill>
              <a:srgbClr val="FFFF99"/>
            </a:solidFill>
          </a:ln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400" b="1" i="1" smtClean="0"/>
              <a:t>Goblet cells:</a:t>
            </a:r>
            <a:r>
              <a:rPr lang="en-US" sz="2400" smtClean="0"/>
              <a:t> create mucus that lubricates colon and protects mucosa.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400" b="1" i="1" smtClean="0"/>
              <a:t>Absortive cells:</a:t>
            </a:r>
            <a:r>
              <a:rPr lang="en-US" sz="2400" smtClean="0"/>
              <a:t>  Maintains water balance, solidifies feces, absorbs vitamins and some ions</a:t>
            </a:r>
          </a:p>
        </p:txBody>
      </p:sp>
      <p:pic>
        <p:nvPicPr>
          <p:cNvPr id="8196" name="Picture 9" descr="1777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05338" y="1600200"/>
            <a:ext cx="4310062" cy="47244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rial" charset="0"/>
              </a:rPr>
              <a:t>Absorption &amp; Feces Formation in the Large Intestine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858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Some electrolytes---Na+ and  Cl-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After 3 to 10 hours, 90% of H2O has been removed from chyme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>
                <a:latin typeface="Arial" charset="0"/>
              </a:rPr>
              <a:t>Feces</a:t>
            </a:r>
            <a:r>
              <a:rPr lang="en-US">
                <a:latin typeface="Arial" charset="0"/>
              </a:rPr>
              <a:t> are semisolid by time reaches transverse colon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Feces = dead epithelial cells, undigested food such as cellulose, bacteria (live &amp; dead)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28600" y="457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latin typeface="Arial" charset="0"/>
              </a:rPr>
              <a:t>Absorption and Feces Formation in the Large Intestine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28600" y="21336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The large intestine absorbs water, electrolytes, and some vitamins.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i="1">
                <a:latin typeface="Arial" charset="0"/>
              </a:rPr>
              <a:t>Feces</a:t>
            </a:r>
            <a:r>
              <a:rPr lang="en-US">
                <a:latin typeface="Arial" charset="0"/>
              </a:rPr>
              <a:t> consist of water, inorganic salts, sloughed-off epithelial cells, bacteria, products of bacterial decomposition, and undigested parts of food.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Although most water absorption occurs in the small intestine, the large intestine absorbs enough to make it an important organ in maintaining the body’s water balance.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1181</Words>
  <Application>Microsoft PowerPoint</Application>
  <PresentationFormat>On-screen Show (4:3)</PresentationFormat>
  <Paragraphs>149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Bio&amp; 242, Human A&amp;P 2: Unit 1/Lecture 3</vt:lpstr>
      <vt:lpstr>Slide 2</vt:lpstr>
      <vt:lpstr>Slide 3</vt:lpstr>
      <vt:lpstr>Slide 4</vt:lpstr>
      <vt:lpstr>Slide 5</vt:lpstr>
      <vt:lpstr>Slide 6</vt:lpstr>
      <vt:lpstr>Functions of the Large intestinal Mucosa</vt:lpstr>
      <vt:lpstr>Slide 8</vt:lpstr>
      <vt:lpstr>Slide 9</vt:lpstr>
      <vt:lpstr>Slide 10</vt:lpstr>
      <vt:lpstr>Slide 11</vt:lpstr>
      <vt:lpstr>Slide 12</vt:lpstr>
      <vt:lpstr>Slide 13</vt:lpstr>
      <vt:lpstr>Accessory organs of the GI Tract</vt:lpstr>
      <vt:lpstr>Histology of the Pancreas</vt:lpstr>
      <vt:lpstr>Neural and Hormonal Control of the Pancreas</vt:lpstr>
      <vt:lpstr>Slide 17</vt:lpstr>
      <vt:lpstr>Slide 18</vt:lpstr>
      <vt:lpstr>Slide 19</vt:lpstr>
      <vt:lpstr>Accessory organs of the GI Tract</vt:lpstr>
      <vt:lpstr>Slide 21</vt:lpstr>
      <vt:lpstr>Slide 22</vt:lpstr>
      <vt:lpstr>Major Functions of the liver</vt:lpstr>
      <vt:lpstr>Major Functions of the Liver</vt:lpstr>
      <vt:lpstr>Lobule: The Functional Unit  of the Liver</vt:lpstr>
      <vt:lpstr>Hepatic Blood and  Lobular Structure</vt:lpstr>
      <vt:lpstr>Histology of a lobule demonstrating the central vein</vt:lpstr>
      <vt:lpstr>Histology of a lobule demonstrating the hepatic triad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 Tract Functions</dc:title>
  <dc:creator>Gary Blevins</dc:creator>
  <cp:lastModifiedBy>GaryB</cp:lastModifiedBy>
  <cp:revision>25</cp:revision>
  <dcterms:created xsi:type="dcterms:W3CDTF">2002-01-09T05:39:21Z</dcterms:created>
  <dcterms:modified xsi:type="dcterms:W3CDTF">2009-04-08T03:52:09Z</dcterms:modified>
</cp:coreProperties>
</file>